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18" r:id="rId10"/>
    <p:sldId id="320" r:id="rId11"/>
    <p:sldId id="319" r:id="rId12"/>
    <p:sldId id="265" r:id="rId13"/>
    <p:sldId id="264" r:id="rId14"/>
    <p:sldId id="266" r:id="rId15"/>
    <p:sldId id="31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A4CFD-A787-4D89-8697-FDD2DF07ADB3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F5068-88D3-4637-B173-BBF78ED10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37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D43A6-56AD-492E-826E-4D995D1626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5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E88B-DE9E-41EF-AF5A-A6BA7F93C6C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70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BA9FD-B717-4154-B8E7-FC1E310F5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9610F6-A45A-401E-A17B-F83D26FA2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CB894C-E094-47F3-A65B-B7FACA98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857E2-1586-4003-B557-17CFBCD9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CA70B-E568-44FC-8442-BA84261D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59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E6B5A-12FD-4990-A448-4450A1D5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98ECF6-1A21-4847-8B3C-C57BD43E9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AB5FB9-49E4-427D-8DD1-D90280DCC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9360A-D996-4717-9CFB-EAEB6F76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D65520-0AF7-406F-879E-9EA3EC7F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19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B498B54-64F3-497D-908B-E801FCC93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07288A-027F-4565-B92A-695339EFF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22EF42-D268-4E4C-8D76-A9BC250B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1CAE7-79EF-4190-9D97-4CACD08C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DBAA02-A008-4BBC-BC44-A78F9284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47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C670E-37F6-48BD-832C-1F1A7ABC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7AED51-ED3A-4617-A52C-10BA34142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90C1C3-2C88-4C75-86AE-D1B0D1265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BD7F0-9092-4411-885C-1B67DEF4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49BB7F-2375-4D3B-BF52-1E05338C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52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AAA0B-891C-48CB-8B2A-414F062B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7C4B63-B267-4866-AF63-A80F0F88F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36ECD5-B75F-4923-98C0-71504FB5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FA4A1E-903C-45B7-927F-8D52B9EA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4AEDE4-FD7D-4335-9966-A131C929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0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3D5A3-F09A-4CD5-A78A-D4E65867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6E900-64BE-4544-ACDC-B2A8C3DF5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FD1099-7626-4258-86B2-CB8AEB488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E30121-B756-4B1B-A606-13C54A17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8A549D-2987-4468-9F8A-CCA6603F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C99AD3-858C-48AC-B116-9266D342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5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77A00-FA59-4AA5-8FF9-9DF10629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14DBE1-3654-4AF9-AA07-8EE54FDF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2B7A8E-E98A-42CB-AB83-F7EEDA1C0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104547-6EFF-4B58-BCD3-E13450AD5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CD8AC7-2B2A-49EB-84AD-2DED5EF6A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749E22-B0EC-43D7-A1B9-1FECA6FC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768D10-FF43-4481-9335-967C7D21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98D7F8-560E-4E87-A7C2-FCA78E9B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89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52B4-7D43-43B8-9FCE-32EE698E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D2A79D-1179-4A92-B142-A016EC85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50D54E-3874-428F-8722-71B2E6FB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97638F-B4D5-4C16-A28A-8A7D431E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0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173B23-5F9C-45B9-A2AC-E7181C06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E34F0F-497A-448C-9930-FC5CA4B2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38B77-3696-4683-B250-F0BA37D2C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57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2631F-C5EA-4D86-9339-0CCB2133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717962-8698-4870-8358-605A93A55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40627-2AAB-4B52-8757-804BEE862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1D5C44-DE4F-4E67-9E6E-20D6C810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B526D2-7A30-4844-BBF9-793DC9FD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C08D40-0833-4E2C-927B-10319BF2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9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0FDEE-C132-40BE-9565-B9C3EAA5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FB75FA-7EA7-4C26-BB8B-6AA82B8DE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2E7F6F-324F-49F4-B96C-1A3FAFAC2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419735-47BC-4CF4-B5F9-2B9A20244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B8D428-C321-498D-8032-C5C0F139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95004A-4188-486E-A176-5353A95A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26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F09EE6-748D-4F1F-9F42-3C5127EC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3A2389-DAF3-4FB3-8A1D-6C4216526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1EBE0-D1DA-4F41-9131-CEAD95DBC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79810-3B8B-4A61-B8AF-405EBDCBB8F2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4905A-1ED6-4B38-9DEF-29253BD5C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DA654A-A6F9-4DA7-BFB6-92A800312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0659E-41E9-4255-A54C-3232C9348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77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D499AB-E809-47F3-895E-DF5E0DFDAC7F}"/>
              </a:ext>
            </a:extLst>
          </p:cNvPr>
          <p:cNvSpPr txBox="1"/>
          <p:nvPr/>
        </p:nvSpPr>
        <p:spPr>
          <a:xfrm>
            <a:off x="1623431" y="2258505"/>
            <a:ext cx="83661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等线" panose="02010600030101010101" pitchFamily="2" charset="-122"/>
                <a:ea typeface="等线" panose="02010600030101010101" pitchFamily="2" charset="-122"/>
              </a:rPr>
              <a:t>TRICKNIGHTS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CG project</a:t>
            </a:r>
            <a:r>
              <a:rPr lang="zh-CN" altLang="en-US" sz="4800" b="1" dirty="0">
                <a:latin typeface="等线" panose="02010600030101010101" pitchFamily="2" charset="-122"/>
                <a:ea typeface="等线" panose="02010600030101010101" pitchFamily="2" charset="-122"/>
              </a:rPr>
              <a:t>展示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2400" dirty="0">
                <a:latin typeface="等线" panose="02010600030101010101" pitchFamily="2" charset="-122"/>
              </a:rPr>
              <a:t>求计</a:t>
            </a:r>
            <a:r>
              <a:rPr lang="en-US" altLang="zh-CN" sz="2400" dirty="0">
                <a:latin typeface="等线" panose="02010600030101010101" pitchFamily="2" charset="-122"/>
              </a:rPr>
              <a:t>1801 </a:t>
            </a:r>
            <a:r>
              <a:rPr lang="zh-CN" altLang="en-US" sz="2400" dirty="0">
                <a:latin typeface="等线" panose="02010600030101010101" pitchFamily="2" charset="-122"/>
              </a:rPr>
              <a:t>曾一欣</a:t>
            </a:r>
            <a:endParaRPr lang="en-US" altLang="zh-CN" sz="2400" dirty="0">
              <a:latin typeface="等线" panose="02010600030101010101" pitchFamily="2" charset="-122"/>
            </a:endParaRPr>
          </a:p>
          <a:p>
            <a:pPr algn="ctr"/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2021.12.27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C92CE6-4931-46B1-A8F2-D8522BD5D84D}"/>
              </a:ext>
            </a:extLst>
          </p:cNvPr>
          <p:cNvGrpSpPr/>
          <p:nvPr/>
        </p:nvGrpSpPr>
        <p:grpSpPr>
          <a:xfrm>
            <a:off x="1768794" y="1654928"/>
            <a:ext cx="867267" cy="763573"/>
            <a:chOff x="716437" y="1216057"/>
            <a:chExt cx="867267" cy="76357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CC675E6-40DA-4D05-8849-C10D77CF0080}"/>
                </a:ext>
              </a:extLst>
            </p:cNvPr>
            <p:cNvSpPr/>
            <p:nvPr/>
          </p:nvSpPr>
          <p:spPr>
            <a:xfrm>
              <a:off x="716438" y="1216057"/>
              <a:ext cx="867266" cy="17910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A2770D9-DC7C-4CA2-8676-64BDB49E298F}"/>
                </a:ext>
              </a:extLst>
            </p:cNvPr>
            <p:cNvSpPr/>
            <p:nvPr/>
          </p:nvSpPr>
          <p:spPr>
            <a:xfrm rot="5400000">
              <a:off x="424205" y="1508290"/>
              <a:ext cx="763572" cy="17910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DC54EAF-0EE9-4AE2-982D-CA6C27C1F31D}"/>
              </a:ext>
            </a:extLst>
          </p:cNvPr>
          <p:cNvSpPr/>
          <p:nvPr/>
        </p:nvSpPr>
        <p:spPr>
          <a:xfrm flipV="1">
            <a:off x="1402080" y="3198239"/>
            <a:ext cx="9363456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8805FA-D25F-4499-A85B-152856512EE3}"/>
              </a:ext>
            </a:extLst>
          </p:cNvPr>
          <p:cNvGrpSpPr/>
          <p:nvPr/>
        </p:nvGrpSpPr>
        <p:grpSpPr>
          <a:xfrm rot="10800000">
            <a:off x="9106148" y="4776165"/>
            <a:ext cx="867267" cy="763573"/>
            <a:chOff x="716437" y="1216057"/>
            <a:chExt cx="867267" cy="76357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F778676-86E1-4D83-8834-9D74CF381F50}"/>
                </a:ext>
              </a:extLst>
            </p:cNvPr>
            <p:cNvSpPr/>
            <p:nvPr/>
          </p:nvSpPr>
          <p:spPr>
            <a:xfrm>
              <a:off x="716438" y="1216057"/>
              <a:ext cx="867266" cy="17910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8D99BD-9F6D-4AFB-8154-9CB6B594A948}"/>
                </a:ext>
              </a:extLst>
            </p:cNvPr>
            <p:cNvSpPr/>
            <p:nvPr/>
          </p:nvSpPr>
          <p:spPr>
            <a:xfrm rot="5400000">
              <a:off x="424205" y="1508290"/>
              <a:ext cx="763572" cy="17910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19D4524-4C4A-403C-81BE-033CA81631E0}"/>
              </a:ext>
            </a:extLst>
          </p:cNvPr>
          <p:cNvSpPr txBox="1"/>
          <p:nvPr/>
        </p:nvSpPr>
        <p:spPr>
          <a:xfrm>
            <a:off x="756266" y="518706"/>
            <a:ext cx="457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在助教</a:t>
            </a:r>
            <a:r>
              <a:rPr lang="en-US" altLang="zh-CN" dirty="0"/>
              <a:t>gg</a:t>
            </a:r>
            <a:r>
              <a:rPr lang="zh-CN" altLang="en-US" dirty="0"/>
              <a:t>的要求下唐突取名为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2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0AAA7B-138E-4C12-B3A9-0FC49A88D413}"/>
              </a:ext>
            </a:extLst>
          </p:cNvPr>
          <p:cNvSpPr/>
          <p:nvPr/>
        </p:nvSpPr>
        <p:spPr>
          <a:xfrm>
            <a:off x="593889" y="-84841"/>
            <a:ext cx="2460195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FE5187-B567-4A0D-B5AF-18B0F2A26188}"/>
              </a:ext>
            </a:extLst>
          </p:cNvPr>
          <p:cNvSpPr txBox="1"/>
          <p:nvPr/>
        </p:nvSpPr>
        <p:spPr>
          <a:xfrm>
            <a:off x="735289" y="495031"/>
            <a:ext cx="246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过程和细节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7F1F45-0470-48F8-A9D5-55946E823C86}"/>
              </a:ext>
            </a:extLst>
          </p:cNvPr>
          <p:cNvSpPr/>
          <p:nvPr/>
        </p:nvSpPr>
        <p:spPr>
          <a:xfrm flipV="1">
            <a:off x="-318211" y="1946454"/>
            <a:ext cx="527366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42C13A-43BA-4C9B-910F-577A6F2119EC}"/>
              </a:ext>
            </a:extLst>
          </p:cNvPr>
          <p:cNvSpPr txBox="1"/>
          <p:nvPr/>
        </p:nvSpPr>
        <p:spPr>
          <a:xfrm>
            <a:off x="1250044" y="1422854"/>
            <a:ext cx="48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2.4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水面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E98024-CDE8-4D45-A22F-260C0943AA8C}"/>
              </a:ext>
            </a:extLst>
          </p:cNvPr>
          <p:cNvSpPr txBox="1"/>
          <p:nvPr/>
        </p:nvSpPr>
        <p:spPr>
          <a:xfrm>
            <a:off x="935948" y="2416647"/>
            <a:ext cx="965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由</a:t>
            </a:r>
            <a:r>
              <a:rPr lang="en-US" altLang="zh-CN" sz="2400" dirty="0"/>
              <a:t>3x6=18</a:t>
            </a:r>
            <a:r>
              <a:rPr lang="zh-CN" altLang="en-US" sz="2400" dirty="0"/>
              <a:t>个正弦波合成水面波纹，再绘制合适的贴图。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916D48-45E5-4ADF-825A-C683CD96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40" y="3399620"/>
            <a:ext cx="2636522" cy="2658677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CDC600FA-3667-49BF-9775-CA8B01926878}"/>
              </a:ext>
            </a:extLst>
          </p:cNvPr>
          <p:cNvSpPr/>
          <p:nvPr/>
        </p:nvSpPr>
        <p:spPr>
          <a:xfrm>
            <a:off x="3864651" y="4453503"/>
            <a:ext cx="556838" cy="189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8808B63-0142-4FBB-AB28-3BEA6521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697" y="3270643"/>
            <a:ext cx="3372357" cy="29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0AAA7B-138E-4C12-B3A9-0FC49A88D413}"/>
              </a:ext>
            </a:extLst>
          </p:cNvPr>
          <p:cNvSpPr/>
          <p:nvPr/>
        </p:nvSpPr>
        <p:spPr>
          <a:xfrm>
            <a:off x="593889" y="-84841"/>
            <a:ext cx="2460195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FE5187-B567-4A0D-B5AF-18B0F2A26188}"/>
              </a:ext>
            </a:extLst>
          </p:cNvPr>
          <p:cNvSpPr txBox="1"/>
          <p:nvPr/>
        </p:nvSpPr>
        <p:spPr>
          <a:xfrm>
            <a:off x="735289" y="495031"/>
            <a:ext cx="246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过程和细节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7F1F45-0470-48F8-A9D5-55946E823C86}"/>
              </a:ext>
            </a:extLst>
          </p:cNvPr>
          <p:cNvSpPr/>
          <p:nvPr/>
        </p:nvSpPr>
        <p:spPr>
          <a:xfrm flipV="1">
            <a:off x="-318211" y="1946454"/>
            <a:ext cx="527366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42C13A-43BA-4C9B-910F-577A6F2119EC}"/>
              </a:ext>
            </a:extLst>
          </p:cNvPr>
          <p:cNvSpPr txBox="1"/>
          <p:nvPr/>
        </p:nvSpPr>
        <p:spPr>
          <a:xfrm>
            <a:off x="1250044" y="1422854"/>
            <a:ext cx="48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2.4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水面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E98024-CDE8-4D45-A22F-260C0943AA8C}"/>
              </a:ext>
            </a:extLst>
          </p:cNvPr>
          <p:cNvSpPr txBox="1"/>
          <p:nvPr/>
        </p:nvSpPr>
        <p:spPr>
          <a:xfrm>
            <a:off x="935948" y="2416647"/>
            <a:ext cx="965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由</a:t>
            </a:r>
            <a:r>
              <a:rPr lang="en-US" altLang="zh-CN" sz="2400" dirty="0"/>
              <a:t>3x6=18</a:t>
            </a:r>
            <a:r>
              <a:rPr lang="zh-CN" altLang="en-US" sz="2400" dirty="0"/>
              <a:t>个正弦波合成水面波纹，再绘制合适的贴图。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916D48-45E5-4ADF-825A-C683CD96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40" y="3399620"/>
            <a:ext cx="2636522" cy="2658677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CDC600FA-3667-49BF-9775-CA8B01926878}"/>
              </a:ext>
            </a:extLst>
          </p:cNvPr>
          <p:cNvSpPr/>
          <p:nvPr/>
        </p:nvSpPr>
        <p:spPr>
          <a:xfrm>
            <a:off x="3864651" y="4453503"/>
            <a:ext cx="556838" cy="189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8808B63-0142-4FBB-AB28-3BEA6521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697" y="3270643"/>
            <a:ext cx="3372357" cy="29166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AC2B57-D052-4B8F-93BC-AC99E3025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33" y="3261081"/>
            <a:ext cx="2916633" cy="29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8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0AAA7B-138E-4C12-B3A9-0FC49A88D413}"/>
              </a:ext>
            </a:extLst>
          </p:cNvPr>
          <p:cNvSpPr/>
          <p:nvPr/>
        </p:nvSpPr>
        <p:spPr>
          <a:xfrm>
            <a:off x="593889" y="-84841"/>
            <a:ext cx="2460195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FE5187-B567-4A0D-B5AF-18B0F2A26188}"/>
              </a:ext>
            </a:extLst>
          </p:cNvPr>
          <p:cNvSpPr txBox="1"/>
          <p:nvPr/>
        </p:nvSpPr>
        <p:spPr>
          <a:xfrm>
            <a:off x="735289" y="495031"/>
            <a:ext cx="246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过程和细节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7F1F45-0470-48F8-A9D5-55946E823C86}"/>
              </a:ext>
            </a:extLst>
          </p:cNvPr>
          <p:cNvSpPr/>
          <p:nvPr/>
        </p:nvSpPr>
        <p:spPr>
          <a:xfrm flipV="1">
            <a:off x="-318211" y="1946454"/>
            <a:ext cx="527366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42C13A-43BA-4C9B-910F-577A6F2119EC}"/>
              </a:ext>
            </a:extLst>
          </p:cNvPr>
          <p:cNvSpPr txBox="1"/>
          <p:nvPr/>
        </p:nvSpPr>
        <p:spPr>
          <a:xfrm>
            <a:off x="1250044" y="1422854"/>
            <a:ext cx="48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2.5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死亡效果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E98024-CDE8-4D45-A22F-260C0943AA8C}"/>
              </a:ext>
            </a:extLst>
          </p:cNvPr>
          <p:cNvSpPr txBox="1"/>
          <p:nvPr/>
        </p:nvSpPr>
        <p:spPr>
          <a:xfrm>
            <a:off x="1107417" y="2520279"/>
            <a:ext cx="41297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计算每个三角形中心点和整个</a:t>
            </a:r>
            <a:r>
              <a:rPr lang="en-US" altLang="zh-CN" sz="2400" dirty="0"/>
              <a:t>object</a:t>
            </a:r>
            <a:r>
              <a:rPr lang="zh-CN" altLang="en-US" sz="2400" dirty="0"/>
              <a:t>中心点连成的方向，作为水平加速度的方向；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竖直方向做自由落体运动；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三角形顶点向中心点匀速运动，整个三角形随时间缩小。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3C1036-C418-4C46-9CE7-9D2664324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54" y="2520279"/>
            <a:ext cx="4129792" cy="31583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08CCF7-C477-42B9-950F-D52D19D8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44" y="2961208"/>
            <a:ext cx="1921307" cy="290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4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ad">
            <a:hlinkClick r:id="" action="ppaction://media"/>
            <a:extLst>
              <a:ext uri="{FF2B5EF4-FFF2-40B4-BE49-F238E27FC236}">
                <a16:creationId xmlns:a16="http://schemas.microsoft.com/office/drawing/2014/main" id="{EA6D178C-0A67-4E18-B960-5FAB467C4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8723" y="746263"/>
            <a:ext cx="4834553" cy="50831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E06D68-CE23-4B69-A260-A9088DB3A2DA}"/>
              </a:ext>
            </a:extLst>
          </p:cNvPr>
          <p:cNvSpPr txBox="1"/>
          <p:nvPr/>
        </p:nvSpPr>
        <p:spPr>
          <a:xfrm>
            <a:off x="10018251" y="6334996"/>
            <a:ext cx="33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卡帧慢放测试效果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55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6A975B-490E-4B5D-AD4F-AEE3B8A4876A}"/>
              </a:ext>
            </a:extLst>
          </p:cNvPr>
          <p:cNvSpPr/>
          <p:nvPr/>
        </p:nvSpPr>
        <p:spPr>
          <a:xfrm>
            <a:off x="593889" y="-84841"/>
            <a:ext cx="1834679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79E99F-3738-44D3-8646-9618DC9C54C9}"/>
              </a:ext>
            </a:extLst>
          </p:cNvPr>
          <p:cNvSpPr txBox="1"/>
          <p:nvPr/>
        </p:nvSpPr>
        <p:spPr>
          <a:xfrm>
            <a:off x="861234" y="468097"/>
            <a:ext cx="129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demo</a:t>
            </a:r>
            <a:endParaRPr lang="zh-CN" altLang="en-US" sz="3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749F0ABC-5915-4D1F-AC91-52927EDB1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4746" y="830146"/>
            <a:ext cx="4902507" cy="51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9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FE7DDB0-ECED-4F3A-9DE2-51BFF8A4A6F4}"/>
              </a:ext>
            </a:extLst>
          </p:cNvPr>
          <p:cNvSpPr/>
          <p:nvPr/>
        </p:nvSpPr>
        <p:spPr>
          <a:xfrm>
            <a:off x="8031337" y="-186442"/>
            <a:ext cx="4384511" cy="71663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969713-6C4A-462D-A20C-35FFD0EE36B2}"/>
              </a:ext>
            </a:extLst>
          </p:cNvPr>
          <p:cNvSpPr txBox="1"/>
          <p:nvPr/>
        </p:nvSpPr>
        <p:spPr>
          <a:xfrm>
            <a:off x="5172424" y="2222091"/>
            <a:ext cx="6204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</a:t>
            </a:r>
            <a:r>
              <a:rPr lang="en-US" altLang="zh-CN" sz="8000" b="1" dirty="0">
                <a:solidFill>
                  <a:schemeClr val="bg1"/>
                </a:solidFill>
              </a:rPr>
              <a:t>KS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771496-2F86-4E8C-8C20-3A57E5EE4463}"/>
              </a:ext>
            </a:extLst>
          </p:cNvPr>
          <p:cNvSpPr/>
          <p:nvPr/>
        </p:nvSpPr>
        <p:spPr>
          <a:xfrm>
            <a:off x="-107489" y="3545530"/>
            <a:ext cx="10377932" cy="4245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59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3DBAF3D-8429-40D0-B348-29E4B2DE5E5B}"/>
              </a:ext>
            </a:extLst>
          </p:cNvPr>
          <p:cNvSpPr/>
          <p:nvPr/>
        </p:nvSpPr>
        <p:spPr>
          <a:xfrm>
            <a:off x="593889" y="-84841"/>
            <a:ext cx="2021493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46E54A-C09F-45F6-8FCB-65D478871FC5}"/>
              </a:ext>
            </a:extLst>
          </p:cNvPr>
          <p:cNvSpPr txBox="1"/>
          <p:nvPr/>
        </p:nvSpPr>
        <p:spPr>
          <a:xfrm>
            <a:off x="735290" y="495031"/>
            <a:ext cx="1880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完成目标</a:t>
            </a:r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 </a:t>
            </a:r>
            <a:endParaRPr lang="zh-CN" altLang="en-US" sz="3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08C45F-8D72-46F6-B061-CBB625545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9" y="1758223"/>
            <a:ext cx="7940735" cy="38149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BE3601-37E8-44D9-8708-99537DE94718}"/>
              </a:ext>
            </a:extLst>
          </p:cNvPr>
          <p:cNvSpPr txBox="1"/>
          <p:nvPr/>
        </p:nvSpPr>
        <p:spPr>
          <a:xfrm>
            <a:off x="8700730" y="4742170"/>
            <a:ext cx="3318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的简化</a:t>
            </a:r>
            <a:r>
              <a:rPr lang="en-US" altLang="zh-CN" sz="2400" dirty="0"/>
              <a:t>3D</a:t>
            </a:r>
            <a:r>
              <a:rPr lang="zh-CN" altLang="en-US" sz="2400" dirty="0"/>
              <a:t>版</a:t>
            </a:r>
            <a:endParaRPr lang="en-US" altLang="zh-CN" sz="2400" dirty="0"/>
          </a:p>
          <a:p>
            <a:r>
              <a:rPr lang="en-US" altLang="zh-CN" sz="2400" dirty="0"/>
              <a:t>(</a:t>
            </a:r>
            <a:r>
              <a:rPr lang="zh-CN" altLang="en-US" sz="2400" dirty="0"/>
              <a:t>机关棋谭：有人叫我？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2584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0AAA7B-138E-4C12-B3A9-0FC49A88D413}"/>
              </a:ext>
            </a:extLst>
          </p:cNvPr>
          <p:cNvSpPr/>
          <p:nvPr/>
        </p:nvSpPr>
        <p:spPr>
          <a:xfrm>
            <a:off x="593889" y="-84841"/>
            <a:ext cx="2460195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FE5187-B567-4A0D-B5AF-18B0F2A26188}"/>
              </a:ext>
            </a:extLst>
          </p:cNvPr>
          <p:cNvSpPr txBox="1"/>
          <p:nvPr/>
        </p:nvSpPr>
        <p:spPr>
          <a:xfrm>
            <a:off x="735289" y="495031"/>
            <a:ext cx="246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过程和细节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7F1F45-0470-48F8-A9D5-55946E823C86}"/>
              </a:ext>
            </a:extLst>
          </p:cNvPr>
          <p:cNvSpPr/>
          <p:nvPr/>
        </p:nvSpPr>
        <p:spPr>
          <a:xfrm flipV="1">
            <a:off x="-318211" y="1946454"/>
            <a:ext cx="527366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42C13A-43BA-4C9B-910F-577A6F2119EC}"/>
              </a:ext>
            </a:extLst>
          </p:cNvPr>
          <p:cNvSpPr txBox="1"/>
          <p:nvPr/>
        </p:nvSpPr>
        <p:spPr>
          <a:xfrm>
            <a:off x="1250044" y="1422854"/>
            <a:ext cx="48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2.1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地形生成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452114-EAA8-45F3-96E1-D2BFF7D5E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22" y="1178350"/>
            <a:ext cx="2513746" cy="51116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7722A1-A95F-4302-8E7C-40DEAC6CE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89" y="1178350"/>
            <a:ext cx="2517921" cy="511163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E98024-CDE8-4D45-A22F-260C0943AA8C}"/>
              </a:ext>
            </a:extLst>
          </p:cNvPr>
          <p:cNvSpPr txBox="1"/>
          <p:nvPr/>
        </p:nvSpPr>
        <p:spPr>
          <a:xfrm>
            <a:off x="916284" y="2388158"/>
            <a:ext cx="4452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y_map</a:t>
            </a:r>
            <a:r>
              <a:rPr lang="zh-CN" altLang="en-US" sz="2400" dirty="0"/>
              <a:t>：每个像素的颜色深度表示对应坐标的</a:t>
            </a:r>
            <a:r>
              <a:rPr lang="en-US" altLang="zh-CN" sz="2400" dirty="0"/>
              <a:t>y</a:t>
            </a:r>
            <a:r>
              <a:rPr lang="zh-CN" altLang="en-US" sz="2400" dirty="0"/>
              <a:t>值，计算出三角形面的顶点坐标和法向量。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r>
              <a:rPr lang="en-US" altLang="zh-CN" sz="2400" dirty="0"/>
              <a:t>            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texture</a:t>
            </a:r>
            <a:r>
              <a:rPr lang="zh-CN" altLang="en-US" sz="2400" dirty="0"/>
              <a:t>：再把贴图蒙上去。</a:t>
            </a:r>
            <a:endParaRPr lang="en-US" altLang="zh-CN" sz="24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6D01425-FC30-4347-88DA-E936F421DA59}"/>
              </a:ext>
            </a:extLst>
          </p:cNvPr>
          <p:cNvCxnSpPr/>
          <p:nvPr/>
        </p:nvCxnSpPr>
        <p:spPr>
          <a:xfrm>
            <a:off x="1381432" y="4149213"/>
            <a:ext cx="36281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DB2870B-9B4F-4598-BA17-F30F2CB55764}"/>
              </a:ext>
            </a:extLst>
          </p:cNvPr>
          <p:cNvCxnSpPr>
            <a:cxnSpLocks/>
          </p:cNvCxnSpPr>
          <p:nvPr/>
        </p:nvCxnSpPr>
        <p:spPr>
          <a:xfrm>
            <a:off x="1381432" y="4149213"/>
            <a:ext cx="0" cy="129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F3BF2D7-5C20-4BA8-9D08-8E7AAAE65A5B}"/>
              </a:ext>
            </a:extLst>
          </p:cNvPr>
          <p:cNvCxnSpPr>
            <a:cxnSpLocks/>
          </p:cNvCxnSpPr>
          <p:nvPr/>
        </p:nvCxnSpPr>
        <p:spPr>
          <a:xfrm>
            <a:off x="1381432" y="5132438"/>
            <a:ext cx="36281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9AC4CA2-D1E3-4D35-8D79-F7D7540E5993}"/>
              </a:ext>
            </a:extLst>
          </p:cNvPr>
          <p:cNvCxnSpPr>
            <a:cxnSpLocks/>
          </p:cNvCxnSpPr>
          <p:nvPr/>
        </p:nvCxnSpPr>
        <p:spPr>
          <a:xfrm>
            <a:off x="5009535" y="4149213"/>
            <a:ext cx="0" cy="129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8718A1D-F6CB-4970-A94F-E2F87210A941}"/>
              </a:ext>
            </a:extLst>
          </p:cNvPr>
          <p:cNvCxnSpPr/>
          <p:nvPr/>
        </p:nvCxnSpPr>
        <p:spPr>
          <a:xfrm>
            <a:off x="1381432" y="4650658"/>
            <a:ext cx="36281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55A6D4-3093-41F1-89B6-33A5F6286703}"/>
              </a:ext>
            </a:extLst>
          </p:cNvPr>
          <p:cNvCxnSpPr/>
          <p:nvPr/>
        </p:nvCxnSpPr>
        <p:spPr>
          <a:xfrm>
            <a:off x="1907458" y="4149213"/>
            <a:ext cx="0" cy="983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646A0EA-5412-4020-9648-C9D8F8939BE4}"/>
              </a:ext>
            </a:extLst>
          </p:cNvPr>
          <p:cNvCxnSpPr/>
          <p:nvPr/>
        </p:nvCxnSpPr>
        <p:spPr>
          <a:xfrm>
            <a:off x="1381432" y="4149213"/>
            <a:ext cx="526026" cy="501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69A345E-0141-444B-9353-5AA7574060BE}"/>
              </a:ext>
            </a:extLst>
          </p:cNvPr>
          <p:cNvCxnSpPr/>
          <p:nvPr/>
        </p:nvCxnSpPr>
        <p:spPr>
          <a:xfrm>
            <a:off x="1381432" y="4650658"/>
            <a:ext cx="526026" cy="481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E29D8A9-7F5B-478F-B7EC-BA06BB28715E}"/>
              </a:ext>
            </a:extLst>
          </p:cNvPr>
          <p:cNvSpPr txBox="1"/>
          <p:nvPr/>
        </p:nvSpPr>
        <p:spPr>
          <a:xfrm>
            <a:off x="3054084" y="4208234"/>
            <a:ext cx="677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……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7C4C3BD-18F6-4C5F-B64F-778A30BF9A38}"/>
              </a:ext>
            </a:extLst>
          </p:cNvPr>
          <p:cNvSpPr txBox="1"/>
          <p:nvPr/>
        </p:nvSpPr>
        <p:spPr>
          <a:xfrm>
            <a:off x="3059397" y="4655998"/>
            <a:ext cx="677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……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7AB8B5E-E614-45D9-836A-65DEE4B6D961}"/>
              </a:ext>
            </a:extLst>
          </p:cNvPr>
          <p:cNvSpPr txBox="1"/>
          <p:nvPr/>
        </p:nvSpPr>
        <p:spPr>
          <a:xfrm>
            <a:off x="2801169" y="5154298"/>
            <a:ext cx="677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……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1E7DBE2-0442-4A6D-A2AC-820D39CEAD2F}"/>
              </a:ext>
            </a:extLst>
          </p:cNvPr>
          <p:cNvSpPr txBox="1"/>
          <p:nvPr/>
        </p:nvSpPr>
        <p:spPr>
          <a:xfrm>
            <a:off x="735289" y="3963951"/>
            <a:ext cx="67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(0,0)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72FAF2-81F3-44F7-BEC7-8DA4760C0819}"/>
              </a:ext>
            </a:extLst>
          </p:cNvPr>
          <p:cNvSpPr txBox="1"/>
          <p:nvPr/>
        </p:nvSpPr>
        <p:spPr>
          <a:xfrm>
            <a:off x="742379" y="4441002"/>
            <a:ext cx="67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(1,0)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747A1EA-E263-4F10-8DD4-64F2E2D0FDC7}"/>
              </a:ext>
            </a:extLst>
          </p:cNvPr>
          <p:cNvSpPr txBox="1"/>
          <p:nvPr/>
        </p:nvSpPr>
        <p:spPr>
          <a:xfrm>
            <a:off x="758734" y="4892711"/>
            <a:ext cx="67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(2,0)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F840FDE-BA25-486E-8FD3-E0EEC5A73158}"/>
              </a:ext>
            </a:extLst>
          </p:cNvPr>
          <p:cNvSpPr txBox="1"/>
          <p:nvPr/>
        </p:nvSpPr>
        <p:spPr>
          <a:xfrm>
            <a:off x="1553232" y="3965887"/>
            <a:ext cx="67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(0,1)</a:t>
            </a:r>
          </a:p>
        </p:txBody>
      </p:sp>
    </p:spTree>
    <p:extLst>
      <p:ext uri="{BB962C8B-B14F-4D97-AF65-F5344CB8AC3E}">
        <p14:creationId xmlns:p14="http://schemas.microsoft.com/office/powerpoint/2010/main" val="116736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ndscape">
            <a:hlinkClick r:id="" action="ppaction://media"/>
            <a:extLst>
              <a:ext uri="{FF2B5EF4-FFF2-40B4-BE49-F238E27FC236}">
                <a16:creationId xmlns:a16="http://schemas.microsoft.com/office/drawing/2014/main" id="{C01A08F5-984A-4FB7-8F89-50E06C6F51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5473" y="486237"/>
            <a:ext cx="5376914" cy="56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1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0AAA7B-138E-4C12-B3A9-0FC49A88D413}"/>
              </a:ext>
            </a:extLst>
          </p:cNvPr>
          <p:cNvSpPr/>
          <p:nvPr/>
        </p:nvSpPr>
        <p:spPr>
          <a:xfrm>
            <a:off x="593889" y="-84841"/>
            <a:ext cx="2460195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FE5187-B567-4A0D-B5AF-18B0F2A26188}"/>
              </a:ext>
            </a:extLst>
          </p:cNvPr>
          <p:cNvSpPr txBox="1"/>
          <p:nvPr/>
        </p:nvSpPr>
        <p:spPr>
          <a:xfrm>
            <a:off x="735289" y="495031"/>
            <a:ext cx="246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过程和细节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7F1F45-0470-48F8-A9D5-55946E823C86}"/>
              </a:ext>
            </a:extLst>
          </p:cNvPr>
          <p:cNvSpPr/>
          <p:nvPr/>
        </p:nvSpPr>
        <p:spPr>
          <a:xfrm flipV="1">
            <a:off x="-318211" y="1946454"/>
            <a:ext cx="527366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42C13A-43BA-4C9B-910F-577A6F2119EC}"/>
              </a:ext>
            </a:extLst>
          </p:cNvPr>
          <p:cNvSpPr txBox="1"/>
          <p:nvPr/>
        </p:nvSpPr>
        <p:spPr>
          <a:xfrm>
            <a:off x="1250044" y="1422854"/>
            <a:ext cx="48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2.2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天空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E98024-CDE8-4D45-A22F-260C0943AA8C}"/>
              </a:ext>
            </a:extLst>
          </p:cNvPr>
          <p:cNvSpPr txBox="1"/>
          <p:nvPr/>
        </p:nvSpPr>
        <p:spPr>
          <a:xfrm>
            <a:off x="916284" y="2308493"/>
            <a:ext cx="71205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采用了天空球（</a:t>
            </a:r>
            <a:r>
              <a:rPr lang="en-US" altLang="zh-CN" sz="2400" dirty="0" err="1"/>
              <a:t>skydome</a:t>
            </a:r>
            <a:r>
              <a:rPr lang="zh-CN" altLang="en-US" sz="2400" dirty="0"/>
              <a:t>）而不是天空盒。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lvl="1"/>
            <a:r>
              <a:rPr lang="en-US" altLang="zh-CN" sz="2400" dirty="0"/>
              <a:t>  for </a:t>
            </a:r>
            <a:r>
              <a:rPr lang="zh-CN" altLang="en-US" sz="2400" dirty="0"/>
              <a:t>角度：</a:t>
            </a:r>
            <a:endParaRPr lang="en-US" altLang="zh-CN" sz="2400" dirty="0"/>
          </a:p>
          <a:p>
            <a:pPr lvl="1"/>
            <a:r>
              <a:rPr lang="en-US" altLang="zh-CN" sz="2400" dirty="0"/>
              <a:t>     for </a:t>
            </a:r>
            <a:r>
              <a:rPr lang="zh-CN" altLang="en-US" sz="2400" dirty="0"/>
              <a:t>高度：</a:t>
            </a:r>
            <a:endParaRPr lang="en-US" altLang="zh-CN" sz="2400" dirty="0"/>
          </a:p>
          <a:p>
            <a:pPr lvl="1"/>
            <a:r>
              <a:rPr lang="en-US" altLang="zh-CN" sz="2400" dirty="0"/>
              <a:t>       </a:t>
            </a:r>
            <a:r>
              <a:rPr lang="zh-CN" altLang="en-US" sz="2400" dirty="0"/>
              <a:t>计算梯形</a:t>
            </a:r>
            <a:endParaRPr lang="en-US" altLang="zh-CN" sz="2400" dirty="0"/>
          </a:p>
          <a:p>
            <a:pPr lvl="1"/>
            <a:r>
              <a:rPr lang="en-US" altLang="zh-CN" sz="2400" dirty="0"/>
              <a:t>       -&gt;</a:t>
            </a:r>
            <a:r>
              <a:rPr lang="zh-CN" altLang="en-US" sz="2400" dirty="0"/>
              <a:t>切成两个三角形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texture</a:t>
            </a:r>
            <a:r>
              <a:rPr lang="zh-CN" altLang="en-US" sz="2400" dirty="0"/>
              <a:t>：再把贴图蒙上去。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6D36FA-DE91-45A4-BF42-64549DAB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518" y="787418"/>
            <a:ext cx="2775155" cy="55503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3000DE-3209-4D40-9605-DC896A1FF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8" y="2914597"/>
            <a:ext cx="3603522" cy="360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ky">
            <a:hlinkClick r:id="" action="ppaction://media"/>
            <a:extLst>
              <a:ext uri="{FF2B5EF4-FFF2-40B4-BE49-F238E27FC236}">
                <a16:creationId xmlns:a16="http://schemas.microsoft.com/office/drawing/2014/main" id="{E07EBA48-9A69-48C2-B77E-645B08B23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1004" y="639098"/>
            <a:ext cx="5029992" cy="528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0AAA7B-138E-4C12-B3A9-0FC49A88D413}"/>
              </a:ext>
            </a:extLst>
          </p:cNvPr>
          <p:cNvSpPr/>
          <p:nvPr/>
        </p:nvSpPr>
        <p:spPr>
          <a:xfrm>
            <a:off x="593889" y="-84841"/>
            <a:ext cx="2460195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FE5187-B567-4A0D-B5AF-18B0F2A26188}"/>
              </a:ext>
            </a:extLst>
          </p:cNvPr>
          <p:cNvSpPr txBox="1"/>
          <p:nvPr/>
        </p:nvSpPr>
        <p:spPr>
          <a:xfrm>
            <a:off x="735289" y="495031"/>
            <a:ext cx="246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过程和细节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7F1F45-0470-48F8-A9D5-55946E823C86}"/>
              </a:ext>
            </a:extLst>
          </p:cNvPr>
          <p:cNvSpPr/>
          <p:nvPr/>
        </p:nvSpPr>
        <p:spPr>
          <a:xfrm flipV="1">
            <a:off x="-318211" y="1946454"/>
            <a:ext cx="527366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42C13A-43BA-4C9B-910F-577A6F2119EC}"/>
              </a:ext>
            </a:extLst>
          </p:cNvPr>
          <p:cNvSpPr txBox="1"/>
          <p:nvPr/>
        </p:nvSpPr>
        <p:spPr>
          <a:xfrm>
            <a:off x="1250044" y="1422854"/>
            <a:ext cx="48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2.3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怪物的弹跳和碰撞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E98024-CDE8-4D45-A22F-260C0943AA8C}"/>
              </a:ext>
            </a:extLst>
          </p:cNvPr>
          <p:cNvSpPr txBox="1"/>
          <p:nvPr/>
        </p:nvSpPr>
        <p:spPr>
          <a:xfrm>
            <a:off x="935948" y="2416647"/>
            <a:ext cx="965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水平方向匀速运动，竖直方向自由落体，判断和地面的碰撞，碰撞后最高点不变。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E4659C-BBE6-4EEF-B51B-E3E7868B8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3" t="19490" r="11720" b="39004"/>
          <a:stretch/>
        </p:blipFill>
        <p:spPr>
          <a:xfrm>
            <a:off x="3170497" y="3429000"/>
            <a:ext cx="5658215" cy="29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0AAA7B-138E-4C12-B3A9-0FC49A88D413}"/>
              </a:ext>
            </a:extLst>
          </p:cNvPr>
          <p:cNvSpPr/>
          <p:nvPr/>
        </p:nvSpPr>
        <p:spPr>
          <a:xfrm>
            <a:off x="593889" y="-84841"/>
            <a:ext cx="2460195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FE5187-B567-4A0D-B5AF-18B0F2A26188}"/>
              </a:ext>
            </a:extLst>
          </p:cNvPr>
          <p:cNvSpPr txBox="1"/>
          <p:nvPr/>
        </p:nvSpPr>
        <p:spPr>
          <a:xfrm>
            <a:off x="735289" y="495031"/>
            <a:ext cx="246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过程和细节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7F1F45-0470-48F8-A9D5-55946E823C86}"/>
              </a:ext>
            </a:extLst>
          </p:cNvPr>
          <p:cNvSpPr/>
          <p:nvPr/>
        </p:nvSpPr>
        <p:spPr>
          <a:xfrm flipV="1">
            <a:off x="-318211" y="1946454"/>
            <a:ext cx="527366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42C13A-43BA-4C9B-910F-577A6F2119EC}"/>
              </a:ext>
            </a:extLst>
          </p:cNvPr>
          <p:cNvSpPr txBox="1"/>
          <p:nvPr/>
        </p:nvSpPr>
        <p:spPr>
          <a:xfrm>
            <a:off x="1250044" y="1422854"/>
            <a:ext cx="48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2.4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水面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E98024-CDE8-4D45-A22F-260C0943AA8C}"/>
              </a:ext>
            </a:extLst>
          </p:cNvPr>
          <p:cNvSpPr txBox="1"/>
          <p:nvPr/>
        </p:nvSpPr>
        <p:spPr>
          <a:xfrm>
            <a:off x="935948" y="2416647"/>
            <a:ext cx="965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由</a:t>
            </a:r>
            <a:r>
              <a:rPr lang="en-US" altLang="zh-CN" sz="2400" dirty="0"/>
              <a:t>3x6=18</a:t>
            </a:r>
            <a:r>
              <a:rPr lang="zh-CN" altLang="en-US" sz="2400" dirty="0"/>
              <a:t>个正弦波合成水面波纹，再绘制合适的贴图。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916D48-45E5-4ADF-825A-C683CD96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40" y="3399620"/>
            <a:ext cx="2636522" cy="26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0AAA7B-138E-4C12-B3A9-0FC49A88D413}"/>
              </a:ext>
            </a:extLst>
          </p:cNvPr>
          <p:cNvSpPr/>
          <p:nvPr/>
        </p:nvSpPr>
        <p:spPr>
          <a:xfrm>
            <a:off x="593889" y="-84841"/>
            <a:ext cx="2460195" cy="126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FE5187-B567-4A0D-B5AF-18B0F2A26188}"/>
              </a:ext>
            </a:extLst>
          </p:cNvPr>
          <p:cNvSpPr txBox="1"/>
          <p:nvPr/>
        </p:nvSpPr>
        <p:spPr>
          <a:xfrm>
            <a:off x="735289" y="495031"/>
            <a:ext cx="246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过程和细节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7F1F45-0470-48F8-A9D5-55946E823C86}"/>
              </a:ext>
            </a:extLst>
          </p:cNvPr>
          <p:cNvSpPr/>
          <p:nvPr/>
        </p:nvSpPr>
        <p:spPr>
          <a:xfrm flipV="1">
            <a:off x="-318211" y="1946454"/>
            <a:ext cx="527366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42C13A-43BA-4C9B-910F-577A6F2119EC}"/>
              </a:ext>
            </a:extLst>
          </p:cNvPr>
          <p:cNvSpPr txBox="1"/>
          <p:nvPr/>
        </p:nvSpPr>
        <p:spPr>
          <a:xfrm>
            <a:off x="1250044" y="1422854"/>
            <a:ext cx="48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2.4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水面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E98024-CDE8-4D45-A22F-260C0943AA8C}"/>
              </a:ext>
            </a:extLst>
          </p:cNvPr>
          <p:cNvSpPr txBox="1"/>
          <p:nvPr/>
        </p:nvSpPr>
        <p:spPr>
          <a:xfrm>
            <a:off x="935948" y="2416647"/>
            <a:ext cx="965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由</a:t>
            </a:r>
            <a:r>
              <a:rPr lang="en-US" altLang="zh-CN" sz="2400" dirty="0"/>
              <a:t>3x6=18</a:t>
            </a:r>
            <a:r>
              <a:rPr lang="zh-CN" altLang="en-US" sz="2400" dirty="0"/>
              <a:t>个正弦波合成水面波纹，再绘制合适的贴图。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916D48-45E5-4ADF-825A-C683CD96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40" y="3399620"/>
            <a:ext cx="2636522" cy="26586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B57619-B02A-493D-B47E-F8214C20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71" y="3429000"/>
            <a:ext cx="670158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715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289</Words>
  <Application>Microsoft Office PowerPoint</Application>
  <PresentationFormat>宽屏</PresentationFormat>
  <Paragraphs>65</Paragraphs>
  <Slides>15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曾 一欣</dc:creator>
  <cp:lastModifiedBy>曾 一欣</cp:lastModifiedBy>
  <cp:revision>4</cp:revision>
  <dcterms:created xsi:type="dcterms:W3CDTF">2021-12-27T12:31:16Z</dcterms:created>
  <dcterms:modified xsi:type="dcterms:W3CDTF">2021-12-28T15:20:54Z</dcterms:modified>
</cp:coreProperties>
</file>